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5D90D6-6658-4B6C-9CF9-047793E16B33}">
  <a:tblStyle styleId="{D75D90D6-6658-4B6C-9CF9-047793E16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Montserrat-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Montserra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e6706e6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e6706e6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ecd104bf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ecd104bf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[In the interest of time, probably skip this]</a:t>
            </a:r>
            <a:endParaRPr i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-GB"/>
              <a:t>Compiling, running, testing, and plotting integrated</a:t>
            </a:r>
            <a:r>
              <a:rPr lang="en-GB"/>
              <a:t> into </a:t>
            </a:r>
            <a:r>
              <a:rPr b="1" lang="en-GB"/>
              <a:t>Makefile</a:t>
            </a:r>
            <a:r>
              <a:rPr lang="en-GB"/>
              <a:t> targets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Saves time, makes collaboration easier (hide device specific compilation)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ecd104bfc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ecd104bfc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Most implementations we found online were for Elligator 2.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Sage implementation source code is not available online, only mentioned on website.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They report some figures for the Sage implementation but it is for Elligator 2 (Curve25519)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Wrote our own Sage implementation as a quick baseline and to verify our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GMP library is a reference implementation for generic BigInt arithmetic.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As well as benchmarking GMP functions against our own BigInt ops, we wrote an Elligator implementation using GMP.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Based on our naive V1 implementation, just swapped out our big_int calls for respective GMP functions.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Many future optimisations wouldn’t have been possible in GMP because we wrote curve specific functions, etc.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ecd104bfc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ecd104bfc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Arbitrary size BigInt consists of chunks (official term: limbs)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Big integer add, sub, mul, and div after pseudo code from “The Art of Computer Programming”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Smart algorithms, not the naive version, (maybe not the most optimized one either)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Division is BY FAR the most complex operation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Clean code and convenient interface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Easy to use, no assumptions made on arguments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Explicit input validation, printing warnings and errors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ecd104b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ecd104b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ba7a9aa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ba7a9aa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ecd104bfc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ecd104bfc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keep track of all the integer operations and define our cost function as a sum of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Numerical instruction mixes: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V1, inv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0.79%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0.02%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0.07%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V1,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0.79%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0.02%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0.07%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V2, inv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V2,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V3, inv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0.11%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Instruction mix for V3, map: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ALU: 0.77%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SHIFT: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MUL: 0.12%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- DIV: 0.0%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ecd104bfc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ecd104bfc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Only the relevant execution units are shown (i.e., the ones for integer operations)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ecd104bfc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ecd104bfc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Peak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Without vectorization: 4 iops/cycle because 4 ALUs on different ports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With vectorization: 16 iops/cycle since </a:t>
            </a:r>
            <a:r>
              <a:rPr i="1" lang="en-GB"/>
              <a:t>4x64-bit integers</a:t>
            </a:r>
            <a:r>
              <a:rPr lang="en-GB"/>
              <a:t> in one vector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Memory bandwidth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Measured with benchmark tool, not the </a:t>
            </a:r>
            <a:r>
              <a:rPr lang="en-GB"/>
              <a:t>manufacturer-given ideal memory bandwidth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ecd104bfc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ecd104bfc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Reduced #ops for every new version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Fewer ops -&gt; lower work -&gt; lower intensity I(n) -&gt; moves to left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heavily</a:t>
            </a:r>
            <a:r>
              <a:rPr lang="en-GB"/>
              <a:t> compute bound (mind log-log axes! -&gt; far away from intersection)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ecd104b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ecd104b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e6706e61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e6706e61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ecd104bf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ecd104bf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ecd104bfc_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ecd104bfc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noticed we had a lot of memory operations that were taking a significant amount of time.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See how we have ~10^6 add ops and ~10^4 alloc ops.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used this information to inform our optimisations, e.g. refactoring to reduce memory operations.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In the end we removed almost all memory ops, only a single copy remains.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ecd104bfc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ecd104bfc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 reduce memory operations we allocated Big Ints on the stack instead of the heap.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This alone caused a significant decrease in runtime (see plot)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ecd104bfc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ecd104bfc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 regular int calculations were done </a:t>
            </a:r>
            <a:r>
              <a:rPr b="1" lang="en-GB"/>
              <a:t>modulo</a:t>
            </a:r>
            <a:r>
              <a:rPr lang="en-GB"/>
              <a:t> the BigInt radix. These were replaced by a bitwise </a:t>
            </a:r>
            <a:r>
              <a:rPr b="1" lang="en-GB"/>
              <a:t>AND</a:t>
            </a:r>
            <a:r>
              <a:rPr lang="en-GB"/>
              <a:t> with the radix - 1.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Regular </a:t>
            </a:r>
            <a:r>
              <a:rPr b="1" lang="en-GB"/>
              <a:t>divisions</a:t>
            </a:r>
            <a:r>
              <a:rPr lang="en-GB"/>
              <a:t> by the radix were replaced by </a:t>
            </a:r>
            <a:r>
              <a:rPr b="1" lang="en-GB"/>
              <a:t>shift</a:t>
            </a:r>
            <a:r>
              <a:rPr lang="en-GB"/>
              <a:t> operations.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 big int </a:t>
            </a:r>
            <a:r>
              <a:rPr b="1" lang="en-GB"/>
              <a:t>divisions</a:t>
            </a:r>
            <a:r>
              <a:rPr lang="en-GB"/>
              <a:t> were also able to be replaced by </a:t>
            </a:r>
            <a:r>
              <a:rPr b="1" lang="en-GB"/>
              <a:t>shifts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V1 code took copies of BigInt parameters in case of </a:t>
            </a:r>
            <a:r>
              <a:rPr b="1" lang="en-GB"/>
              <a:t>aliasing</a:t>
            </a:r>
            <a:r>
              <a:rPr lang="en-GB"/>
              <a:t> (e.g. output is written to one of the input parameters)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Assumed to aliasing so we could </a:t>
            </a:r>
            <a:r>
              <a:rPr b="1" lang="en-GB"/>
              <a:t>remove</a:t>
            </a:r>
            <a:r>
              <a:rPr lang="en-GB"/>
              <a:t> these copies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Required some code to be rewritten to more creatively use variables to avoid aliasing. (e.g. pow)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Created some application specific functions to improve on general BigInt implementations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Curve1174 functions with hard-coded modulus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Separate functions for common input sizes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Could be unrolled/optimised more easily than general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Square function has less data movement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Chi can only have value -1, 0, 1 so rather than multiplying we can just change the sign of the other operand accordingly.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0 case doesn’t occur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ecd104bfc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ecd104bfc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 general, mod requires us to do division with rest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Divrem is most complicated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Really difficult to optimize  -&gt; many dependencies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Special prime q = 2^251 - 9 was chosen because it is close to a power of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can split a 512-bit block into an upper (X_1) and lower (X_0) 256-bit block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Then replace * 2^256 with * 288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→ simple multiplication instead of expensive division!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the result could be larger than q, or even 2^256 -&gt; recursion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For binary search: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Search a * q for a in [1, 32] such that 0 &lt;= X - a*q &lt; 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Precomputed values a*q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Cheap comparisons to find this multiple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 subtraction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cd104bfc_5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ecd104bfc_5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Pending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ecd104bfc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ecd104bfc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have three power operations that are used multiple times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are the most significant bottleneck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exponents have a special structure that we can exploit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many one bits mean we always multiple the power of the base to the result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This enables AVX optimizations that we’ll discuss later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ecd104bfc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ecd104bfc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ecd104b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ecd104b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ba7a9aa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ba7a9aa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ecd104b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ecd104b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ecd104bfc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ecd104bfc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Carry: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Need to manually add carry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Awkward to carry over lanes and registers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Need # chunks operations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Not better than scalar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Algorithms move data around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Gets costly to do with AVX instructions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AVX is not helpful</a:t>
            </a:r>
            <a:r>
              <a:rPr lang="en-GB"/>
              <a:t> for the most basic algorithms since we need to </a:t>
            </a:r>
            <a:r>
              <a:rPr b="1" lang="en-GB"/>
              <a:t>carry overflows of chunks manually</a:t>
            </a:r>
            <a:r>
              <a:rPr lang="en-GB"/>
              <a:t> which gets quite </a:t>
            </a:r>
            <a:r>
              <a:rPr b="1" lang="en-GB"/>
              <a:t>complicated </a:t>
            </a:r>
            <a:r>
              <a:rPr lang="en-GB"/>
              <a:t>to do</a:t>
            </a:r>
            <a:r>
              <a:rPr b="1" lang="en-GB"/>
              <a:t> over lanes and into the next register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Potentially </a:t>
            </a:r>
            <a:r>
              <a:rPr b="1" lang="en-GB"/>
              <a:t>need # chunks carries</a:t>
            </a:r>
            <a:r>
              <a:rPr lang="en-GB"/>
              <a:t> which is </a:t>
            </a:r>
            <a:r>
              <a:rPr b="1" lang="en-GB"/>
              <a:t>equally </a:t>
            </a:r>
            <a:r>
              <a:rPr lang="en-GB"/>
              <a:t>slow than </a:t>
            </a:r>
            <a:r>
              <a:rPr b="1" lang="en-GB"/>
              <a:t>scalar code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amount of data movement between chunks is costly for AVX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ecd104bfc_5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ecd104bfc_5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Not all multiplications can be translated to independent mults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squaring of the base is linear (needs previous square)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Multiplying r * b also need previous 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we can split r into four partial products and multiply powers of b to those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And then multiply them together at the end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Unrolling</a:t>
            </a:r>
            <a:r>
              <a:rPr lang="en-GB"/>
              <a:t> is only necessary, because we have to avoid aliasing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store b_0 to b_4 and r_0 to r_4 in two variables each.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use them alternatingly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ede7d169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ede7d16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ecd104b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ecd104b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ecd104bf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ecd104bf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ecd104bfc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ecd104bfc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Speedups: pnt2str: ~42.9x, str2pnt: ~44.5x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We got such a great speedup, we are so great.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[If we beat gmp]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even beat this highly optimised library!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[If we don’t beat gmp]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looked into the GMP source code and saw that they did some optimisations using assembly.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GMP is a popular library known for being very fast and it has been in development for a long time, so beating it was an ambitious goal.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bd15855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bd15855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ecd104bfc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ecd104bfc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I’m not sure how much detail we want to include on this just now. We can discuss at meeting :)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ecd104bf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ecd104bf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Algorithm proposed in paper by Bernstein et al. in 2013.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Mapping between points on an elliptic curve and uniformly random strings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Helps prevent censorship because only random-looking strings are transmitted, not obvious curve-points.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paper describes 2 algorithms: Elligator 1 and Elligator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Elligator 1 uses a new Curve proposed in the paper, Curve1174, which is optimised for the mapping.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Elligator 2 performs the mapping on pre-existing curves, e.g. Curve25519, but requires extra steps.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chose Elligator 1 because it is simpler, just focuses on the Elligator mapping.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Implemented both forward and reverse mapping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ede7d169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ede7d169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Problem comes down to implementing a series of equations on Big Integers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\begin{aligned}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\eta &amp;= \frac{y - 1}{2(y + 1)},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\bar{X} &amp;= -(1 + \eta r) + ((1 + \eta r)^2 - 1)^{(q + 1)/4},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z &amp;= \chi((c - 1)s\bar{X}(1 + \bar{X})x(\bar{X}^2 + 1/c^2)),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\bar{u} &amp;= z\bar{X},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\bar{t} &amp;= (1 - \bar{u})/(1 + \bar{u})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\end{aligned}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ecd104b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ecd104b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ba7a9aa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ba7a9aa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e6706e61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e6706e61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Check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Professional framework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Runs in separate address space -&gt; can catch error signals/segfaults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Report with successful / failed test cases and information on error.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E.g., wrong result, or abort at line XYZ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Integrated into Git CI/CD pipeline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runs tests for every commit, reports failures by e-mail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(CI/CD: Continous Integration Continuous Delivery/Deployment)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ecd104bf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ecd104b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GB"/>
              <a:t>Benchmarking Library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Helper library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Call with 3 functions + arguments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Prepare the benchmark (e.g., initialize random variables)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Function to execute and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Cleanup (free variables)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 sets: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Start timer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 R function calls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Stop timer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Take median over time/reps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-GB"/>
              <a:t>Benchmarks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Since we do not have variable input sizes we measure runtime of all functions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Helps to find bottle necks and visualize improvements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keep count of function  calls for the same reason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decided to count integer ops ourselves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ontserrat"/>
              <a:buNone/>
              <a:defRPr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ontserrat"/>
              <a:buNone/>
              <a:defRPr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●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○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"/>
              <a:buChar char="■"/>
              <a:defRPr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Optimizing Elligator 1 on Curve1174</a:t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Christopher Vogelsanger, Freya Murphy, Miro Haller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Build, Test, and Benchmark Environment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Makefile integration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Compiling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Running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Plotting</a:t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 Implementations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26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Could</a:t>
            </a:r>
            <a:r>
              <a:rPr lang="en-GB"/>
              <a:t> not find any available implementations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Elligator website mentions a Sage implementation [1].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made our own Sage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BigInt arithmetic: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GMP (The GNU Multi Precision Library) [2]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Used to benchmark BigInt operations and Elligator mapping</a:t>
            </a:r>
            <a:endParaRPr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311700" y="4533625"/>
            <a:ext cx="368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[1] https://elligator.cr.yp.to/software.html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[2] </a:t>
            </a:r>
            <a:r>
              <a:rPr lang="en-GB" sz="1100">
                <a:solidFill>
                  <a:schemeClr val="dk1"/>
                </a:solidFill>
              </a:rPr>
              <a:t>https://gmplib.org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Straightforward BigInt Library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BigInt allocates </a:t>
            </a:r>
            <a:r>
              <a:rPr i="1" lang="en-GB"/>
              <a:t>alloc_size</a:t>
            </a:r>
            <a:r>
              <a:rPr lang="en-GB"/>
              <a:t> 64-bit chunks of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/>
              <a:t>size</a:t>
            </a:r>
            <a:r>
              <a:rPr lang="en-GB"/>
              <a:t> chunks are currently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Big integer arithmetics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 “The Art of Computer Programming” 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Clean code &amp; convenient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Allows aliasing names, nested calls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Explicit error messages</a:t>
            </a:r>
            <a:endParaRPr/>
          </a:p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350" y="2005375"/>
            <a:ext cx="2312099" cy="15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311700" y="4513675"/>
            <a:ext cx="816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[1] </a:t>
            </a: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Knuth, Donald Ervin. The Art of Computer Programming. Volume 2, Seminumerical Algorithms. 3rd ed. Place of publication not identified: Addison Wesley, 1997. Print.</a:t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Analysis</a:t>
            </a:r>
            <a:endParaRPr/>
          </a:p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Title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Cost analysis (spread across) (&lt; 1 min)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Integer ops (</a:t>
            </a:r>
            <a:r>
              <a:rPr b="1" lang="en-GB" sz="1300"/>
              <a:t>C</a:t>
            </a:r>
            <a:r>
              <a:rPr b="1" lang="en-GB" sz="1300"/>
              <a:t>hris</a:t>
            </a:r>
            <a:r>
              <a:rPr lang="en-GB" sz="1300"/>
              <a:t>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Our cost function (</a:t>
            </a:r>
            <a:r>
              <a:rPr b="1" lang="en-GB" sz="1300"/>
              <a:t>Chris</a:t>
            </a:r>
            <a:r>
              <a:rPr lang="en-GB" sz="1300"/>
              <a:t>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Roofline plot (</a:t>
            </a:r>
            <a:r>
              <a:rPr b="1" lang="en-GB" sz="1300"/>
              <a:t>Miro</a:t>
            </a:r>
            <a:r>
              <a:rPr lang="en-GB" sz="1300"/>
              <a:t>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Stat count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Many mem functions -&gt; remove them in V2 (</a:t>
            </a:r>
            <a:r>
              <a:rPr b="1" lang="en-GB" sz="1300"/>
              <a:t>Freya</a:t>
            </a:r>
            <a:r>
              <a:rPr lang="en-GB" sz="1300"/>
              <a:t>)</a:t>
            </a:r>
            <a:endParaRPr sz="1300"/>
          </a:p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Integer Operations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292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Keep track of following iops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Add/Sub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Shift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Bitwise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Cost function: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C(x) = </a:t>
            </a:r>
            <a:r>
              <a:rPr lang="en-GB" sz="1700"/>
              <a:t>Σ </a:t>
            </a:r>
            <a:r>
              <a:rPr lang="en-GB" sz="1200"/>
              <a:t>iops(x)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 up all integer operations</a:t>
            </a:r>
            <a:endParaRPr/>
          </a:p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0" y="1170125"/>
            <a:ext cx="5606103" cy="3202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Roofline Plot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 optimization target: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MacBook Pro Mid 2015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Intel Haswell i7-4980HQ 2.8 </a:t>
            </a:r>
            <a:r>
              <a:rPr lang="en-GB" sz="1800"/>
              <a:t>GHz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Apple clang version 12.0.0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Ports with </a:t>
            </a:r>
            <a:r>
              <a:rPr lang="en-GB"/>
              <a:t>execution units for </a:t>
            </a:r>
            <a:r>
              <a:rPr lang="en-GB"/>
              <a:t>integers [1]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311700" y="4683025"/>
            <a:ext cx="816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[1] Intel 64 and IA-32 Architectures Software Developer's Manual - Volume 3B Intel Corporation, September 2019</a:t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71" name="Google Shape;171;p28"/>
          <p:cNvGraphicFramePr/>
          <p:nvPr/>
        </p:nvGraphicFramePr>
        <p:xfrm>
          <a:off x="934375" y="28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{D75D90D6-6658-4B6C-9CF9-047793E16B33}</a:tableStyleId>
              </a:tblPr>
              <a:tblGrid>
                <a:gridCol w="1079900"/>
                <a:gridCol w="1079900"/>
                <a:gridCol w="1079900"/>
                <a:gridCol w="1079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 0</a:t>
                      </a:r>
                      <a:endParaRPr b="1"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 1</a:t>
                      </a:r>
                      <a:endParaRPr b="1"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 5</a:t>
                      </a:r>
                      <a:endParaRPr b="1"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Port 6</a:t>
                      </a:r>
                      <a:endParaRPr b="1"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ALU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Shift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ALU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ALU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ALU,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Shift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Divide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EEEEEE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Slow int</a:t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EEEEEE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Roofline Plot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Peak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Without vectorization: 4 iops/cycle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With vectorization: 16 iops/cycle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Assuming 64-bit integers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Memory bandwidth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Novabench: </a:t>
            </a:r>
            <a:r>
              <a:rPr lang="en-GB"/>
              <a:t>≅25 GB/s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8.9 B/cycle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311700" y="4683025"/>
            <a:ext cx="816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[1] Intel 64 and IA-32 Architectures Software Developer's Manual - Volume 3B Intel Corporation, September 2019</a:t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Roofline Plot</a:t>
            </a:r>
            <a:endParaRPr/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486" y="1157650"/>
            <a:ext cx="4383027" cy="35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Non-Vector Optimizations</a:t>
            </a:r>
            <a:endParaRPr/>
          </a:p>
        </p:txBody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Title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V2 Optimizations (4 min)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Simple optimizations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Stack vs. heap (</a:t>
            </a:r>
            <a:r>
              <a:rPr b="1" lang="en-GB" sz="1300"/>
              <a:t>Freya</a:t>
            </a:r>
            <a:r>
              <a:rPr lang="en-GB" sz="1300"/>
              <a:t>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Strength reduction (</a:t>
            </a:r>
            <a:r>
              <a:rPr b="1" lang="en-GB" sz="1300"/>
              <a:t>Chris, Freya</a:t>
            </a:r>
            <a:r>
              <a:rPr lang="en-GB" sz="1300"/>
              <a:t>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Precomputation (</a:t>
            </a:r>
            <a:r>
              <a:rPr b="1" lang="en-GB" sz="1300"/>
              <a:t>Chris</a:t>
            </a:r>
            <a:r>
              <a:rPr lang="en-GB" sz="1300"/>
              <a:t>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Algorithmic changes 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Mod (</a:t>
            </a:r>
            <a:r>
              <a:rPr b="1" lang="en-GB" sz="1300"/>
              <a:t>Miro</a:t>
            </a:r>
            <a:r>
              <a:rPr lang="en-GB" sz="1300"/>
              <a:t>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Square (</a:t>
            </a:r>
            <a:r>
              <a:rPr b="1" lang="en-GB" sz="1300"/>
              <a:t>Chris</a:t>
            </a:r>
            <a:r>
              <a:rPr lang="en-GB" sz="1300"/>
              <a:t>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Special pow -&gt; chi (</a:t>
            </a:r>
            <a:r>
              <a:rPr b="1" lang="en-GB" sz="1300"/>
              <a:t>Miro</a:t>
            </a:r>
            <a:r>
              <a:rPr lang="en-GB" sz="1300"/>
              <a:t>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Check notes (</a:t>
            </a:r>
            <a:r>
              <a:rPr b="1" lang="en-GB" sz="1300"/>
              <a:t>everyone</a:t>
            </a:r>
            <a:r>
              <a:rPr lang="en-GB" sz="1300"/>
              <a:t>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Add plots for improvements (</a:t>
            </a:r>
            <a:r>
              <a:rPr b="1" lang="en-GB" sz="1300"/>
              <a:t>Miro</a:t>
            </a:r>
            <a:r>
              <a:rPr lang="en-GB" sz="1300"/>
              <a:t>)</a:t>
            </a:r>
            <a:endParaRPr sz="1300"/>
          </a:p>
        </p:txBody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Operations</a:t>
            </a:r>
            <a:endParaRPr/>
          </a:p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400" y="1114775"/>
            <a:ext cx="6381194" cy="36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Stack vs Heap</a:t>
            </a:r>
            <a:endParaRPr/>
          </a:p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76" y="1106400"/>
            <a:ext cx="5893827" cy="33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Optimizations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Replace ‘mod power of 2’ with bitwise 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Replace power of 2 divisions by right-shift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Assume no aliasing in BigInt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specific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Single chunk multiplication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Power with integer exponent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Remove multiplications by χ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Loop unrolling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Pre-computation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Optimization flags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Compile all at once</a:t>
            </a:r>
            <a:endParaRPr/>
          </a:p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Algorithmic Optimizations – </a:t>
            </a:r>
            <a:r>
              <a:rPr i="1" lang="en-GB"/>
              <a:t>mod</a:t>
            </a:r>
            <a:endParaRPr i="1"/>
          </a:p>
        </p:txBody>
      </p:sp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950" y="1017725"/>
            <a:ext cx="7746089" cy="1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2739250"/>
            <a:ext cx="85206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Normally, </a:t>
            </a:r>
            <a:r>
              <a:rPr i="1" lang="en-GB"/>
              <a:t>mod</a:t>
            </a:r>
            <a:r>
              <a:rPr lang="en-GB"/>
              <a:t> requires division with 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Special prime of Curve1174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Recursion necessary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Only works for X ≤ 2</a:t>
            </a:r>
            <a:r>
              <a:rPr baseline="30000" lang="en-GB"/>
              <a:t>256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Binary search with precomputed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Search a ∈ [1, 32] s.t. 0 ≤ X - aq &lt; q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525" y="3073850"/>
            <a:ext cx="4063376" cy="23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425" y="2453500"/>
            <a:ext cx="3714725" cy="19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Algorithmic Optimizations – Square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</a:t>
            </a:r>
            <a:r>
              <a:rPr lang="en-GB"/>
              <a:t>pecial case of multiplication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Reduce memory access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Only one </a:t>
            </a:r>
            <a:r>
              <a:rPr lang="en-GB"/>
              <a:t>operand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 save around half the chunk multiplications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38" name="Google Shape;238;p37"/>
          <p:cNvGraphicFramePr/>
          <p:nvPr/>
        </p:nvGraphicFramePr>
        <p:xfrm>
          <a:off x="2399100" y="2618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{D75D90D6-6658-4B6C-9CF9-047793E16B33}</a:tableStyleId>
              </a:tblPr>
              <a:tblGrid>
                <a:gridCol w="620825"/>
                <a:gridCol w="620825"/>
                <a:gridCol w="620825"/>
                <a:gridCol w="620825"/>
                <a:gridCol w="620825"/>
                <a:gridCol w="620825"/>
                <a:gridCol w="620825"/>
              </a:tblGrid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-25000" sz="13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aseline="-25000" sz="2000"/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-25000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aseline="-25000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aseline="-25000" sz="17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aseline="-25000" sz="17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r>
                        <a:rPr baseline="-25000" lang="en-GB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aseline="-25000" sz="2000"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Algorithmic Optimizations – special pow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Multiple special power 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-GB"/>
              <a:t>Chi</a:t>
            </a:r>
            <a:r>
              <a:rPr lang="en-GB"/>
              <a:t>: χ(a) = a</a:t>
            </a:r>
            <a:r>
              <a:rPr baseline="30000" lang="en-GB"/>
              <a:t>(q-1)/2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Inverse mapping: </a:t>
            </a:r>
            <a:r>
              <a:rPr lang="en-GB" sz="1800"/>
              <a:t>ɑ</a:t>
            </a:r>
            <a:r>
              <a:rPr baseline="30000" lang="en-GB" sz="1800"/>
              <a:t>(q+1)/4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Fermat inverse: a</a:t>
            </a:r>
            <a:r>
              <a:rPr baseline="30000" lang="en-GB"/>
              <a:t>-1 </a:t>
            </a:r>
            <a:r>
              <a:rPr lang="en-GB"/>
              <a:t>≡ a</a:t>
            </a:r>
            <a:r>
              <a:rPr baseline="30000" lang="en-GB"/>
              <a:t>q-2  </a:t>
            </a:r>
            <a:r>
              <a:rPr lang="en-GB"/>
              <a:t>(mod q)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Exponents have prefix of ‘ones’: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(q-1)/2 = 0b1111...11111011 (247 ones in prefix)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(q+1)/4 = 0b111111...111110 (248 ones in prefix)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q-2 = 0b11111...1110101 (247 ones in prefix)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Ensure suffix separately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Remove branching from square-and-multiply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Enables AVX optimizations (later)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0" y="840351"/>
            <a:ext cx="2900562" cy="39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Algorithmic Optimizations – </a:t>
            </a:r>
            <a:r>
              <a:rPr lang="en-GB"/>
              <a:t>speedup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400" y="1101175"/>
            <a:ext cx="6127201" cy="35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 Optimizations</a:t>
            </a:r>
            <a:endParaRPr/>
          </a:p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Title</a:t>
            </a:r>
            <a:endParaRPr/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V3 AVX (1 - 2 min)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Add, (sub), mul didn’t improve (</a:t>
            </a:r>
            <a:r>
              <a:rPr b="1" lang="en-GB"/>
              <a:t>Chris</a:t>
            </a:r>
            <a:r>
              <a:rPr lang="en-GB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 with 4 indep. arguments (</a:t>
            </a:r>
            <a:r>
              <a:rPr b="1" lang="en-GB"/>
              <a:t>Chris, Miro</a:t>
            </a:r>
            <a:r>
              <a:rPr lang="en-GB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Title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Introduction (&lt; 1 min) (</a:t>
            </a:r>
            <a:r>
              <a:rPr b="1" lang="en-GB"/>
              <a:t>Freya</a:t>
            </a:r>
            <a:r>
              <a:rPr lang="en-GB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Explain Elligator (1 min)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Idea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Formulas for mappings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Curve1174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AVX </a:t>
            </a:r>
            <a:r>
              <a:rPr i="1" lang="en-GB"/>
              <a:t>add, sub, mul</a:t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152475"/>
            <a:ext cx="335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Little benefit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Carries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Manually over lanes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Needs #chunks 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movement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Costly in AVX</a:t>
            </a:r>
            <a:endParaRPr/>
          </a:p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975" y="1221449"/>
            <a:ext cx="5426555" cy="31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AVX </a:t>
            </a:r>
            <a:r>
              <a:rPr i="1" lang="en-GB"/>
              <a:t>mul</a:t>
            </a:r>
            <a:r>
              <a:rPr lang="en-GB"/>
              <a:t> 4 indep. inputs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1152475"/>
            <a:ext cx="50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Linear dependency for square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 can use four variables r</a:t>
            </a:r>
            <a:r>
              <a:rPr baseline="-25000" lang="en-GB"/>
              <a:t>1</a:t>
            </a:r>
            <a:r>
              <a:rPr lang="en-GB"/>
              <a:t>, r</a:t>
            </a:r>
            <a:r>
              <a:rPr baseline="-25000" lang="en-GB"/>
              <a:t>2</a:t>
            </a:r>
            <a:r>
              <a:rPr lang="en-GB"/>
              <a:t>, r</a:t>
            </a:r>
            <a:r>
              <a:rPr baseline="-25000" lang="en-GB"/>
              <a:t>3</a:t>
            </a:r>
            <a:r>
              <a:rPr lang="en-GB"/>
              <a:t>, r</a:t>
            </a:r>
            <a:r>
              <a:rPr baseline="-25000" lang="en-GB"/>
              <a:t>4</a:t>
            </a:r>
            <a:r>
              <a:rPr lang="en-GB"/>
              <a:t> for independent partial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Combine at end r = r</a:t>
            </a:r>
            <a:r>
              <a:rPr baseline="-25000" lang="en-GB"/>
              <a:t>1 </a:t>
            </a:r>
            <a:r>
              <a:rPr lang="en-GB"/>
              <a:t>⨉ r</a:t>
            </a:r>
            <a:r>
              <a:rPr baseline="-25000" lang="en-GB"/>
              <a:t>2</a:t>
            </a:r>
            <a:r>
              <a:rPr lang="en-GB"/>
              <a:t> ⨉ r</a:t>
            </a:r>
            <a:r>
              <a:rPr baseline="-25000" lang="en-GB"/>
              <a:t>3</a:t>
            </a:r>
            <a:r>
              <a:rPr lang="en-GB"/>
              <a:t> ⨉ r</a:t>
            </a:r>
            <a:r>
              <a:rPr baseline="-25000" lang="en-GB"/>
              <a:t>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Loop unrolling to avoid aliasing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850" y="407765"/>
            <a:ext cx="3435125" cy="4327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AVX </a:t>
            </a:r>
            <a:r>
              <a:rPr i="1" lang="en-GB"/>
              <a:t>mul</a:t>
            </a:r>
            <a:r>
              <a:rPr lang="en-GB"/>
              <a:t> 4 indep. inputs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Pack data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same chunk from 4 different BigInts are adjacent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 the normal mul algorithm with vector instructions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need to move data horizontally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Unpack the data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Moderate speed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Packing/Unpacking is an overhead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95" name="Google Shape;29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Title</a:t>
            </a:r>
            <a:endParaRPr/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Conclusion (1 min) (</a:t>
            </a:r>
            <a:r>
              <a:rPr b="1" lang="en-GB" sz="1400"/>
              <a:t>Freya</a:t>
            </a:r>
            <a:r>
              <a:rPr lang="en-GB" sz="1400"/>
              <a:t>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Add overall speedup V1 to V3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Compare to sage and GMP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compare to different laptops (at least teaser)</a:t>
            </a:r>
            <a:endParaRPr/>
          </a:p>
        </p:txBody>
      </p:sp>
      <p:sp>
        <p:nvSpPr>
          <p:cNvPr id="302" name="Google Shape;30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speedup</a:t>
            </a:r>
            <a:endParaRPr/>
          </a:p>
        </p:txBody>
      </p:sp>
      <p:sp>
        <p:nvSpPr>
          <p:cNvPr id="308" name="Google Shape;30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9" name="Google Shape;309;p47"/>
          <p:cNvSpPr txBox="1"/>
          <p:nvPr/>
        </p:nvSpPr>
        <p:spPr>
          <a:xfrm>
            <a:off x="6342000" y="3000925"/>
            <a:ext cx="2490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200">
                <a:solidFill>
                  <a:schemeClr val="dk1"/>
                </a:solidFill>
              </a:rPr>
              <a:t>44x</a:t>
            </a:r>
            <a:endParaRPr sz="8200">
              <a:solidFill>
                <a:schemeClr val="dk1"/>
              </a:solidFill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0275"/>
            <a:ext cx="5747748" cy="32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to GMP</a:t>
            </a:r>
            <a:endParaRPr/>
          </a:p>
        </p:txBody>
      </p:sp>
      <p:sp>
        <p:nvSpPr>
          <p:cNvPr id="316" name="Google Shape;31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25" y="1160275"/>
            <a:ext cx="5747748" cy="328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Laptop Comparison</a:t>
            </a:r>
            <a:endParaRPr/>
          </a:p>
        </p:txBody>
      </p:sp>
      <p:sp>
        <p:nvSpPr>
          <p:cNvPr id="323" name="Google Shape;32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4" name="Google Shape;324;p49"/>
          <p:cNvSpPr txBox="1"/>
          <p:nvPr>
            <p:ph idx="1" type="body"/>
          </p:nvPr>
        </p:nvSpPr>
        <p:spPr>
          <a:xfrm>
            <a:off x="311713" y="3972025"/>
            <a:ext cx="87093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00"/>
              <a:t>Devices:</a:t>
            </a:r>
            <a:endParaRPr sz="1400"/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MacBook Pro Mid 2015 with Intel Haswell i7-4980HQ 2.8 GHz, native clang</a:t>
            </a:r>
            <a:endParaRPr sz="1000"/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MacBook Pro 2020 with Apple M1, native clang</a:t>
            </a:r>
            <a:endParaRPr sz="1000"/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AMD Ryzen 9 3900X @4.1GHz, Win10 WSL Ubuntu and gcc</a:t>
            </a:r>
            <a:endParaRPr sz="1000"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450" y="1082663"/>
            <a:ext cx="5213076" cy="29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Elligator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572000" y="3777875"/>
            <a:ext cx="42603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D. Bernstein et al. Elligator: Elliptic-curve points indistinguishable from uniform random strings. ACM Conference on Computer and Communications Security 2013. 2013.</a:t>
            </a:r>
            <a:endParaRPr sz="1400"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9038"/>
            <a:ext cx="4260300" cy="171413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11700" y="1279050"/>
            <a:ext cx="42603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Elligator: Elliptic-Curve points indistinguishable from uniform random strings. [1]</a:t>
            </a:r>
            <a:endParaRPr sz="18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Helps prevent censorship of obvious curve points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Elligator mapping</a:t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\begin{aligned}&#10;u &amp;= (1 - t)/(1 + t), \\&#10;v &amp;= u^5 + (r^2 - 2)u^3 + u, \\&#10;X &amp;= \chi(v)u, \\&#10;Y &amp;= (\chi(v)v)^{(q+1)/4}\chi(v)\chi(u^2 + 1/c^2), \\&#10;x &amp;= (c - 1)sX(1 + X)/Y, \\&#10;y &amp;= (rX - (1 + X)^2)/(rX + (1 + X)^2)&#10;\end{aligned}" id="85" name="Google Shape;85;p17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01" y="1936750"/>
            <a:ext cx="3631876" cy="174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7"/>
          <p:cNvSpPr txBox="1"/>
          <p:nvPr/>
        </p:nvSpPr>
        <p:spPr>
          <a:xfrm>
            <a:off x="704338" y="3854500"/>
            <a:ext cx="3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Forward mapping (string to point)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155175" y="3854500"/>
            <a:ext cx="3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Inverse mapping (point to string)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\begin{aligned}&#10;\eta &amp;= \frac{y - 1}{2(y + 1)}, \\&#10;\bar{X} &amp;= -(1 + \eta r) + ((1 + \eta r)^2 - 1)^{(q + 1)/4}, \\&#10;z &amp;= \chi((c - 1)s\bar{X}(1 + \bar{X})x(\bar{X}^2 + 1/c^2)), \\&#10;\bar{u} &amp;= z\bar{X}, \\&#10;\bar{t} &amp;= (1 - \bar{u})/(1 + \bar{u})&#10;\end{aligned}" id="88" name="Google Shape;88;p17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25" y="1936750"/>
            <a:ext cx="3699296" cy="174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Straightforward C Implementation</a:t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Title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Straightforward implementation (2 min)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Framework (1 min)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Check Unit tests </a:t>
            </a:r>
            <a:r>
              <a:rPr lang="en-GB"/>
              <a:t>(</a:t>
            </a:r>
            <a:r>
              <a:rPr b="1" lang="en-GB"/>
              <a:t>Miro</a:t>
            </a:r>
            <a:r>
              <a:rPr lang="en-GB"/>
              <a:t>)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CI/CD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Benchmarks </a:t>
            </a:r>
            <a:r>
              <a:rPr lang="en-GB"/>
              <a:t>(</a:t>
            </a:r>
            <a:r>
              <a:rPr b="1" lang="en-GB"/>
              <a:t>Chris </a:t>
            </a:r>
            <a:r>
              <a:rPr lang="en-GB"/>
              <a:t>-&gt; what</a:t>
            </a:r>
            <a:r>
              <a:rPr lang="en-GB"/>
              <a:t>)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Helper functions (</a:t>
            </a:r>
            <a:r>
              <a:rPr b="1" lang="en-GB"/>
              <a:t>Miro </a:t>
            </a:r>
            <a:r>
              <a:rPr lang="en-GB"/>
              <a:t>-&gt; how)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Makefile &amp; automated setup (</a:t>
            </a:r>
            <a:r>
              <a:rPr b="1" lang="en-GB"/>
              <a:t>Miro</a:t>
            </a:r>
            <a:r>
              <a:rPr lang="en-GB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reference implementations (</a:t>
            </a:r>
            <a:r>
              <a:rPr b="1" lang="en-GB"/>
              <a:t>Freya</a:t>
            </a:r>
            <a:r>
              <a:rPr lang="en-GB"/>
              <a:t>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-&gt; GMP and Sage one written by 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BigInt with malloc (&lt; 1 min) (</a:t>
            </a:r>
            <a:r>
              <a:rPr b="1" lang="en-GB"/>
              <a:t>Miro</a:t>
            </a:r>
            <a:r>
              <a:rPr lang="en-GB"/>
              <a:t>)</a:t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Build, Test, and Benchmark Environment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Unit testing framework: Check [1]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Organized in test suites and test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Nice test result report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GitLab CI/CD Pipeline Integration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311700" y="4675375"/>
            <a:ext cx="64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[1] https://libcheck.github.io/check/</a:t>
            </a:r>
            <a:endParaRPr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Build, Test, and Benchmark Environment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Benchmarking 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Takes prepare, benchmark, and cleanup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Execute benchmark function in </a:t>
            </a:r>
            <a:r>
              <a:rPr i="1" lang="en-GB"/>
              <a:t>S</a:t>
            </a:r>
            <a:r>
              <a:rPr lang="en-GB"/>
              <a:t> sets each with </a:t>
            </a:r>
            <a:r>
              <a:rPr i="1" lang="en-GB"/>
              <a:t>R</a:t>
            </a:r>
            <a:r>
              <a:rPr lang="en-GB"/>
              <a:t> repetitions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Take median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Benchmarks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Measure runtime of all functions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Count function calls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Count integer operations</a:t>
            </a:r>
            <a:endParaRPr/>
          </a:p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5205" l="0" r="0" t="5205"/>
          <a:stretch/>
        </p:blipFill>
        <p:spPr>
          <a:xfrm>
            <a:off x="4940200" y="2093150"/>
            <a:ext cx="3892101" cy="24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545357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